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0" r:id="rId2"/>
    <p:sldId id="256" r:id="rId3"/>
    <p:sldId id="260" r:id="rId4"/>
    <p:sldId id="261" r:id="rId5"/>
    <p:sldId id="263" r:id="rId6"/>
    <p:sldId id="264" r:id="rId7"/>
    <p:sldId id="265" r:id="rId8"/>
    <p:sldId id="266" r:id="rId9"/>
    <p:sldId id="268" r:id="rId10"/>
    <p:sldId id="269"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57ECC97-57F4-4803-AFFC-5147DECF024F}" type="datetimeFigureOut">
              <a:rPr lang="ar-IQ" smtClean="0"/>
              <a:pPr/>
              <a:t>21/04/1440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001D72B-0BCC-42A8-8C74-4E35F5C8A46B}"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57ECC97-57F4-4803-AFFC-5147DECF024F}" type="datetimeFigureOut">
              <a:rPr lang="ar-IQ" smtClean="0"/>
              <a:pPr/>
              <a:t>21/04/1440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001D72B-0BCC-42A8-8C74-4E35F5C8A46B}"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57ECC97-57F4-4803-AFFC-5147DECF024F}" type="datetimeFigureOut">
              <a:rPr lang="ar-IQ" smtClean="0"/>
              <a:pPr/>
              <a:t>21/04/1440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001D72B-0BCC-42A8-8C74-4E35F5C8A46B}"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57ECC97-57F4-4803-AFFC-5147DECF024F}" type="datetimeFigureOut">
              <a:rPr lang="ar-IQ" smtClean="0"/>
              <a:pPr/>
              <a:t>21/04/1440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001D72B-0BCC-42A8-8C74-4E35F5C8A46B}"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557ECC97-57F4-4803-AFFC-5147DECF024F}" type="datetimeFigureOut">
              <a:rPr lang="ar-IQ" smtClean="0"/>
              <a:pPr/>
              <a:t>21/04/1440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7001D72B-0BCC-42A8-8C74-4E35F5C8A46B}"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57ECC97-57F4-4803-AFFC-5147DECF024F}" type="datetimeFigureOut">
              <a:rPr lang="ar-IQ" smtClean="0"/>
              <a:pPr/>
              <a:t>21/04/1440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001D72B-0BCC-42A8-8C74-4E35F5C8A46B}"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57ECC97-57F4-4803-AFFC-5147DECF024F}" type="datetimeFigureOut">
              <a:rPr lang="ar-IQ" smtClean="0"/>
              <a:pPr/>
              <a:t>21/04/1440</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7001D72B-0BCC-42A8-8C74-4E35F5C8A46B}"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57ECC97-57F4-4803-AFFC-5147DECF024F}" type="datetimeFigureOut">
              <a:rPr lang="ar-IQ" smtClean="0"/>
              <a:pPr/>
              <a:t>21/04/1440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7001D72B-0BCC-42A8-8C74-4E35F5C8A46B}"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57ECC97-57F4-4803-AFFC-5147DECF024F}" type="datetimeFigureOut">
              <a:rPr lang="ar-IQ" smtClean="0"/>
              <a:pPr/>
              <a:t>21/04/1440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7001D72B-0BCC-42A8-8C74-4E35F5C8A46B}"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57ECC97-57F4-4803-AFFC-5147DECF024F}" type="datetimeFigureOut">
              <a:rPr lang="ar-IQ" smtClean="0"/>
              <a:pPr/>
              <a:t>21/04/1440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001D72B-0BCC-42A8-8C74-4E35F5C8A46B}"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57ECC97-57F4-4803-AFFC-5147DECF024F}" type="datetimeFigureOut">
              <a:rPr lang="ar-IQ" smtClean="0"/>
              <a:pPr/>
              <a:t>21/04/1440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7001D72B-0BCC-42A8-8C74-4E35F5C8A46B}"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57ECC97-57F4-4803-AFFC-5147DECF024F}" type="datetimeFigureOut">
              <a:rPr lang="ar-IQ" smtClean="0"/>
              <a:pPr/>
              <a:t>21/04/1440</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001D72B-0BCC-42A8-8C74-4E35F5C8A46B}"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96752"/>
            <a:ext cx="8229600" cy="3168352"/>
          </a:xfrm>
        </p:spPr>
        <p:txBody>
          <a:bodyPr>
            <a:normAutofit/>
          </a:bodyPr>
          <a:lstStyle/>
          <a:p>
            <a:r>
              <a:rPr lang="ar-IQ" sz="6600" b="1" dirty="0" smtClean="0"/>
              <a:t/>
            </a:r>
            <a:br>
              <a:rPr lang="ar-IQ" sz="6600" b="1" dirty="0" smtClean="0"/>
            </a:br>
            <a:r>
              <a:rPr lang="en-US" sz="5400" b="1" dirty="0" smtClean="0"/>
              <a:t>The cell biology lab 12</a:t>
            </a:r>
            <a:br>
              <a:rPr lang="en-US" sz="5400" b="1" dirty="0" smtClean="0"/>
            </a:br>
            <a:r>
              <a:rPr lang="en-US" sz="4800" b="1" dirty="0">
                <a:solidFill>
                  <a:srgbClr val="FF0000"/>
                </a:solidFill>
              </a:rPr>
              <a:t>Mitochondria</a:t>
            </a:r>
            <a:endParaRPr lang="ar-IQ" sz="80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869006"/>
          </a:xfrm>
        </p:spPr>
        <p:txBody>
          <a:bodyPr/>
          <a:lstStyle/>
          <a:p>
            <a:pPr algn="l"/>
            <a:r>
              <a:rPr lang="en-US" b="1" dirty="0">
                <a:cs typeface="+mn-cs"/>
              </a:rPr>
              <a:t>5-</a:t>
            </a:r>
            <a:r>
              <a:rPr lang="en-US" dirty="0">
                <a:cs typeface="+mn-cs"/>
              </a:rPr>
              <a:t> Play important role in the process of </a:t>
            </a:r>
            <a:r>
              <a:rPr lang="en-US" b="1" dirty="0">
                <a:cs typeface="+mn-cs"/>
              </a:rPr>
              <a:t>apoptosis or programmed cell death</a:t>
            </a:r>
            <a:r>
              <a:rPr lang="en-US" dirty="0">
                <a:cs typeface="+mn-cs"/>
              </a:rPr>
              <a:t>, abnormal death of cells due to the dysfunction of mitochondria can affect the function of organ. </a:t>
            </a:r>
            <a:br>
              <a:rPr lang="en-US" dirty="0">
                <a:cs typeface="+mn-cs"/>
              </a:rPr>
            </a:br>
            <a:r>
              <a:rPr lang="en-US" dirty="0"/>
              <a:t> </a:t>
            </a:r>
            <a:br>
              <a:rPr lang="en-US" dirty="0"/>
            </a:b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0" y="476672"/>
            <a:ext cx="9144000" cy="4752528"/>
          </a:xfrm>
        </p:spPr>
        <p:txBody>
          <a:bodyPr>
            <a:normAutofit fontScale="90000"/>
          </a:bodyPr>
          <a:lstStyle/>
          <a:p>
            <a:pPr algn="l"/>
            <a:r>
              <a:rPr lang="en-US" sz="3600" dirty="0"/>
              <a:t> </a:t>
            </a:r>
            <a:br>
              <a:rPr lang="en-US" sz="3600" dirty="0"/>
            </a:br>
            <a:r>
              <a:rPr lang="en-US" sz="3600" b="1" dirty="0"/>
              <a:t/>
            </a:r>
            <a:br>
              <a:rPr lang="en-US" sz="3600" b="1" dirty="0"/>
            </a:br>
            <a:r>
              <a:rPr lang="en-US" sz="2700" dirty="0"/>
              <a:t/>
            </a:r>
            <a:br>
              <a:rPr lang="en-US" sz="2700" dirty="0"/>
            </a:br>
            <a:r>
              <a:rPr lang="en-US" sz="2700" b="1" dirty="0">
                <a:solidFill>
                  <a:srgbClr val="FF0000"/>
                </a:solidFill>
              </a:rPr>
              <a:t>Mitochondria (Powerhouse): </a:t>
            </a:r>
            <a:r>
              <a:rPr lang="en-US" sz="2700" dirty="0">
                <a:solidFill>
                  <a:srgbClr val="FF0000"/>
                </a:solidFill>
              </a:rPr>
              <a:t>are organelles present in the cytoplasm of all eukaryotic cells (including plants, animals, fungi, and </a:t>
            </a:r>
            <a:r>
              <a:rPr lang="en-US" sz="2700" dirty="0" err="1">
                <a:solidFill>
                  <a:srgbClr val="FF0000"/>
                </a:solidFill>
              </a:rPr>
              <a:t>protists</a:t>
            </a:r>
            <a:r>
              <a:rPr lang="en-US" sz="2700" dirty="0">
                <a:solidFill>
                  <a:srgbClr val="FF0000"/>
                </a:solidFill>
              </a:rPr>
              <a:t>).</a:t>
            </a:r>
            <a:br>
              <a:rPr lang="en-US" sz="2700" dirty="0">
                <a:solidFill>
                  <a:srgbClr val="FF0000"/>
                </a:solidFill>
              </a:rPr>
            </a:br>
            <a:r>
              <a:rPr lang="en-US" sz="2700" dirty="0">
                <a:solidFill>
                  <a:srgbClr val="FF0000"/>
                </a:solidFill>
              </a:rPr>
              <a:t>They can change their </a:t>
            </a:r>
            <a:r>
              <a:rPr lang="en-US" sz="2700" b="1" dirty="0">
                <a:solidFill>
                  <a:srgbClr val="FF0000"/>
                </a:solidFill>
              </a:rPr>
              <a:t>volume</a:t>
            </a:r>
            <a:r>
              <a:rPr lang="en-US" sz="2700" dirty="0">
                <a:solidFill>
                  <a:srgbClr val="FF0000"/>
                </a:solidFill>
              </a:rPr>
              <a:t> and </a:t>
            </a:r>
            <a:r>
              <a:rPr lang="en-US" sz="2700" b="1" dirty="0">
                <a:solidFill>
                  <a:srgbClr val="FF0000"/>
                </a:solidFill>
              </a:rPr>
              <a:t>shape</a:t>
            </a:r>
            <a:r>
              <a:rPr lang="en-US" sz="2700" dirty="0">
                <a:solidFill>
                  <a:srgbClr val="FF0000"/>
                </a:solidFill>
              </a:rPr>
              <a:t> (e.g., by elongation, shortening, branching, buckling, swelling) and their location inside a </a:t>
            </a:r>
            <a:r>
              <a:rPr lang="ar-IQ" sz="2700" dirty="0" smtClean="0">
                <a:solidFill>
                  <a:srgbClr val="FF0000"/>
                </a:solidFill>
              </a:rPr>
              <a:t> </a:t>
            </a:r>
            <a:r>
              <a:rPr lang="en-US" sz="2700" dirty="0" smtClean="0">
                <a:solidFill>
                  <a:srgbClr val="FF0000"/>
                </a:solidFill>
              </a:rPr>
              <a:t>living </a:t>
            </a:r>
            <a:r>
              <a:rPr lang="en-US" sz="2700" dirty="0">
                <a:solidFill>
                  <a:srgbClr val="FF0000"/>
                </a:solidFill>
              </a:rPr>
              <a:t>cell according to their function.</a:t>
            </a:r>
            <a:br>
              <a:rPr lang="en-US" sz="2700" dirty="0">
                <a:solidFill>
                  <a:srgbClr val="FF0000"/>
                </a:solidFill>
              </a:rPr>
            </a:br>
            <a:r>
              <a:rPr lang="en-US" sz="2400" dirty="0">
                <a:solidFill>
                  <a:srgbClr val="FF0000"/>
                </a:solidFill>
              </a:rPr>
              <a:t>In general, they are </a:t>
            </a:r>
            <a:r>
              <a:rPr lang="en-US" sz="2400" b="1" dirty="0">
                <a:solidFill>
                  <a:srgbClr val="FF0000"/>
                </a:solidFill>
              </a:rPr>
              <a:t>rod shaped</a:t>
            </a:r>
            <a:r>
              <a:rPr lang="en-US" sz="2400" dirty="0">
                <a:solidFill>
                  <a:srgbClr val="FF0000"/>
                </a:solidFill>
              </a:rPr>
              <a:t> with a diameter of about 0.5 µm and a variable length that may range up to 7 µm structure.</a:t>
            </a:r>
            <a:br>
              <a:rPr lang="en-US" sz="2400" dirty="0">
                <a:solidFill>
                  <a:srgbClr val="FF0000"/>
                </a:solidFill>
              </a:rPr>
            </a:br>
            <a:r>
              <a:rPr lang="en-US" sz="2400" dirty="0">
                <a:solidFill>
                  <a:srgbClr val="FF0000"/>
                </a:solidFill>
              </a:rPr>
              <a:t>It is a </a:t>
            </a:r>
            <a:r>
              <a:rPr lang="en-US" sz="2400" b="1" dirty="0">
                <a:solidFill>
                  <a:srgbClr val="FF0000"/>
                </a:solidFill>
              </a:rPr>
              <a:t>double membrane bound</a:t>
            </a:r>
            <a:r>
              <a:rPr lang="en-US" sz="2400" dirty="0">
                <a:solidFill>
                  <a:srgbClr val="FF0000"/>
                </a:solidFill>
              </a:rPr>
              <a:t> organelle. It has the </a:t>
            </a:r>
            <a:r>
              <a:rPr lang="en-US" sz="2400" b="1" dirty="0">
                <a:solidFill>
                  <a:srgbClr val="FF0000"/>
                </a:solidFill>
              </a:rPr>
              <a:t>outer membrane</a:t>
            </a:r>
            <a:r>
              <a:rPr lang="en-US" sz="2400" dirty="0">
                <a:solidFill>
                  <a:srgbClr val="FF0000"/>
                </a:solidFill>
              </a:rPr>
              <a:t> and the </a:t>
            </a:r>
            <a:r>
              <a:rPr lang="en-US" sz="2400" b="1" dirty="0">
                <a:solidFill>
                  <a:srgbClr val="FF0000"/>
                </a:solidFill>
              </a:rPr>
              <a:t>inner membrane</a:t>
            </a:r>
            <a:r>
              <a:rPr lang="en-US" sz="2400" dirty="0">
                <a:solidFill>
                  <a:srgbClr val="FF0000"/>
                </a:solidFill>
              </a:rPr>
              <a:t>. The membranes are made up of phospholipids and proteins.</a:t>
            </a:r>
            <a:br>
              <a:rPr lang="en-US" sz="2400" dirty="0">
                <a:solidFill>
                  <a:srgbClr val="FF0000"/>
                </a:solidFill>
              </a:rPr>
            </a:br>
            <a:r>
              <a:rPr lang="en-US" sz="2400" dirty="0">
                <a:solidFill>
                  <a:srgbClr val="FF0000"/>
                </a:solidFill>
              </a:rPr>
              <a:t>They are </a:t>
            </a:r>
            <a:r>
              <a:rPr lang="en-US" sz="2400" b="1" dirty="0">
                <a:solidFill>
                  <a:srgbClr val="FF0000"/>
                </a:solidFill>
              </a:rPr>
              <a:t>independent organelles</a:t>
            </a:r>
            <a:r>
              <a:rPr lang="en-US" sz="2400" dirty="0">
                <a:solidFill>
                  <a:srgbClr val="FF0000"/>
                </a:solidFill>
              </a:rPr>
              <a:t>; they have their own DNA and ribosomes. They can replicate and multiply on their own and make their own </a:t>
            </a:r>
            <a:r>
              <a:rPr lang="ar-IQ" sz="2400" dirty="0" smtClean="0">
                <a:solidFill>
                  <a:srgbClr val="FF0000"/>
                </a:solidFill>
              </a:rPr>
              <a:t/>
            </a:r>
            <a:br>
              <a:rPr lang="ar-IQ" sz="2400" dirty="0" smtClean="0">
                <a:solidFill>
                  <a:srgbClr val="FF0000"/>
                </a:solidFill>
              </a:rPr>
            </a:br>
            <a:r>
              <a:rPr lang="en-US" sz="2400" dirty="0" smtClean="0">
                <a:solidFill>
                  <a:srgbClr val="FF0000"/>
                </a:solidFill>
              </a:rPr>
              <a:t>proteins</a:t>
            </a:r>
            <a:r>
              <a:rPr lang="en-US" sz="2400" dirty="0">
                <a:solidFill>
                  <a:srgbClr val="FF0000"/>
                </a:solidFill>
              </a:rPr>
              <a:t>. They have circular DNA similar to bacteria and replicate by fission.</a:t>
            </a:r>
            <a:br>
              <a:rPr lang="en-US" sz="2400" dirty="0">
                <a:solidFill>
                  <a:srgbClr val="FF0000"/>
                </a:solidFill>
              </a:rPr>
            </a:br>
            <a:r>
              <a:rPr lang="en-US" sz="2200" dirty="0">
                <a:solidFill>
                  <a:srgbClr val="FF0000"/>
                </a:solidFill>
              </a:rPr>
              <a:t>In some cells the mitochondria can move freely, carrying ATP where needed, but in others they are located permanently near the region of the cell where presumably more energy is needed.</a:t>
            </a:r>
            <a:br>
              <a:rPr lang="en-US" sz="2200" dirty="0">
                <a:solidFill>
                  <a:srgbClr val="FF0000"/>
                </a:solidFill>
              </a:rPr>
            </a:br>
            <a:endParaRPr lang="ar-IQ" sz="2200" dirty="0">
              <a:solidFill>
                <a:srgbClr val="FF0000"/>
              </a:solidFill>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011882"/>
          </a:xfrm>
        </p:spPr>
        <p:txBody>
          <a:bodyPr>
            <a:normAutofit fontScale="90000"/>
          </a:bodyPr>
          <a:lstStyle/>
          <a:p>
            <a:pPr algn="l"/>
            <a:r>
              <a:rPr lang="en-US" b="1" u="sng" dirty="0"/>
              <a:t>Structure of Mitochondria</a:t>
            </a:r>
            <a:r>
              <a:rPr lang="en-US" sz="3100" dirty="0">
                <a:cs typeface="+mn-cs"/>
              </a:rPr>
              <a:t/>
            </a:r>
            <a:br>
              <a:rPr lang="en-US" sz="3100" dirty="0">
                <a:cs typeface="+mn-cs"/>
              </a:rPr>
            </a:br>
            <a:r>
              <a:rPr lang="en-US" sz="3100" b="1" u="sng" dirty="0">
                <a:cs typeface="+mn-cs"/>
              </a:rPr>
              <a:t>Outer membrane:</a:t>
            </a:r>
            <a:r>
              <a:rPr lang="en-US" sz="3100" dirty="0">
                <a:cs typeface="+mn-cs"/>
              </a:rPr>
              <a:t/>
            </a:r>
            <a:br>
              <a:rPr lang="en-US" sz="3100" dirty="0">
                <a:cs typeface="+mn-cs"/>
              </a:rPr>
            </a:br>
            <a:r>
              <a:rPr lang="en-US" sz="3100" dirty="0">
                <a:cs typeface="+mn-cs"/>
              </a:rPr>
              <a:t>It is smooth and is composed of equal amounts of phospholipids and proteins. </a:t>
            </a:r>
            <a:br>
              <a:rPr lang="en-US" sz="3100" dirty="0">
                <a:cs typeface="+mn-cs"/>
              </a:rPr>
            </a:br>
            <a:r>
              <a:rPr lang="en-US" sz="3100" dirty="0">
                <a:cs typeface="+mn-cs"/>
              </a:rPr>
              <a:t>It has a large number of </a:t>
            </a:r>
            <a:r>
              <a:rPr lang="en-US" sz="3100" b="1" dirty="0">
                <a:cs typeface="+mn-cs"/>
              </a:rPr>
              <a:t>special proteins</a:t>
            </a:r>
            <a:r>
              <a:rPr lang="en-US" sz="3100" dirty="0">
                <a:cs typeface="+mn-cs"/>
              </a:rPr>
              <a:t> known as the </a:t>
            </a:r>
            <a:r>
              <a:rPr lang="en-US" sz="3100" b="1" dirty="0" err="1">
                <a:cs typeface="+mn-cs"/>
              </a:rPr>
              <a:t>porins</a:t>
            </a:r>
            <a:r>
              <a:rPr lang="en-US" sz="3100" dirty="0">
                <a:cs typeface="+mn-cs"/>
              </a:rPr>
              <a:t>.</a:t>
            </a:r>
            <a:br>
              <a:rPr lang="en-US" sz="3100" dirty="0">
                <a:cs typeface="+mn-cs"/>
              </a:rPr>
            </a:br>
            <a:r>
              <a:rPr lang="en-US" sz="3100" dirty="0">
                <a:cs typeface="+mn-cs"/>
              </a:rPr>
              <a:t>The </a:t>
            </a:r>
            <a:r>
              <a:rPr lang="en-US" sz="3100" b="1" dirty="0" err="1">
                <a:cs typeface="+mn-cs"/>
              </a:rPr>
              <a:t>porins</a:t>
            </a:r>
            <a:r>
              <a:rPr lang="en-US" sz="3100" dirty="0">
                <a:cs typeface="+mn-cs"/>
              </a:rPr>
              <a:t> are </a:t>
            </a:r>
            <a:r>
              <a:rPr lang="en-US" sz="3100" b="1" dirty="0">
                <a:cs typeface="+mn-cs"/>
              </a:rPr>
              <a:t>integral membrane proteins</a:t>
            </a:r>
            <a:r>
              <a:rPr lang="en-US" sz="3100" dirty="0">
                <a:cs typeface="+mn-cs"/>
              </a:rPr>
              <a:t> and they allow the movement of molecules that are of 5000 </a:t>
            </a:r>
            <a:r>
              <a:rPr lang="en-US" sz="3100" dirty="0" err="1">
                <a:cs typeface="+mn-cs"/>
              </a:rPr>
              <a:t>daltons</a:t>
            </a:r>
            <a:r>
              <a:rPr lang="en-US" sz="3100" dirty="0">
                <a:cs typeface="+mn-cs"/>
              </a:rPr>
              <a:t> or less in weight to pass through it. </a:t>
            </a:r>
            <a:br>
              <a:rPr lang="en-US" sz="3100" dirty="0">
                <a:cs typeface="+mn-cs"/>
              </a:rPr>
            </a:br>
            <a:r>
              <a:rPr lang="en-US" sz="3100" dirty="0">
                <a:cs typeface="+mn-cs"/>
              </a:rPr>
              <a:t>The outer membrane is freely permeable to nutrient molecules, ions, energy molecules like the ATP and ADP </a:t>
            </a:r>
            <a:r>
              <a:rPr lang="en-US" sz="3600" dirty="0"/>
              <a:t>molecules. </a:t>
            </a:r>
            <a:r>
              <a:rPr lang="en-US" dirty="0"/>
              <a:t> </a:t>
            </a:r>
            <a:br>
              <a:rPr lang="en-US" dirty="0"/>
            </a:br>
            <a:endParaRPr lang="ar-IQ"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9144000" cy="4725144"/>
          </a:xfrm>
        </p:spPr>
        <p:txBody>
          <a:bodyPr>
            <a:normAutofit/>
          </a:bodyPr>
          <a:lstStyle/>
          <a:p>
            <a:pPr algn="l"/>
            <a:r>
              <a:rPr lang="en-US" sz="4000" b="1" dirty="0"/>
              <a:t>2) </a:t>
            </a:r>
            <a:r>
              <a:rPr lang="en-US" sz="4000" b="1" u="sng" dirty="0"/>
              <a:t>Inner membrane:</a:t>
            </a:r>
            <a:r>
              <a:rPr lang="en-US" sz="3600" dirty="0">
                <a:cs typeface="+mn-cs"/>
              </a:rPr>
              <a:t/>
            </a:r>
            <a:br>
              <a:rPr lang="en-US" sz="3600" dirty="0">
                <a:cs typeface="+mn-cs"/>
              </a:rPr>
            </a:br>
            <a:r>
              <a:rPr lang="en-US" sz="2400" dirty="0">
                <a:cs typeface="+mn-cs"/>
              </a:rPr>
              <a:t>It is more complex in </a:t>
            </a:r>
            <a:r>
              <a:rPr lang="en-US" sz="2400" dirty="0" err="1" smtClean="0">
                <a:cs typeface="+mn-cs"/>
              </a:rPr>
              <a:t>structure.It</a:t>
            </a:r>
            <a:r>
              <a:rPr lang="en-US" sz="2400" dirty="0" smtClean="0">
                <a:cs typeface="+mn-cs"/>
              </a:rPr>
              <a:t> </a:t>
            </a:r>
            <a:r>
              <a:rPr lang="en-US" sz="2400" dirty="0">
                <a:cs typeface="+mn-cs"/>
              </a:rPr>
              <a:t>is folded into a number of folds many times and is known as the </a:t>
            </a:r>
            <a:r>
              <a:rPr lang="en-US" sz="2400" b="1" dirty="0" err="1" smtClean="0">
                <a:cs typeface="+mn-cs"/>
              </a:rPr>
              <a:t>cristae</a:t>
            </a:r>
            <a:r>
              <a:rPr lang="en-US" sz="2400" dirty="0" err="1" smtClean="0">
                <a:cs typeface="+mn-cs"/>
              </a:rPr>
              <a:t>.This</a:t>
            </a:r>
            <a:r>
              <a:rPr lang="en-US" sz="2400" dirty="0" smtClean="0">
                <a:cs typeface="+mn-cs"/>
              </a:rPr>
              <a:t> </a:t>
            </a:r>
            <a:r>
              <a:rPr lang="en-US" sz="2400" dirty="0">
                <a:cs typeface="+mn-cs"/>
              </a:rPr>
              <a:t>folding help to increase the surface areas inside the organelle. </a:t>
            </a:r>
            <a:r>
              <a:rPr lang="en-US" sz="2400" dirty="0" smtClean="0">
                <a:cs typeface="+mn-cs"/>
              </a:rPr>
              <a:t>The </a:t>
            </a:r>
            <a:r>
              <a:rPr lang="en-US" sz="2400" dirty="0">
                <a:cs typeface="+mn-cs"/>
              </a:rPr>
              <a:t>cristae and the proteins of the inner membrane aids in the production of ATP molecules</a:t>
            </a:r>
            <a:r>
              <a:rPr lang="en-US" sz="3100" dirty="0" smtClean="0">
                <a:cs typeface="+mn-cs"/>
              </a:rPr>
              <a:t>. </a:t>
            </a:r>
            <a:r>
              <a:rPr lang="en-US" sz="2400" dirty="0">
                <a:solidFill>
                  <a:prstClr val="black"/>
                </a:solidFill>
              </a:rPr>
              <a:t>Various chemical reactions takes place in the inner membrane of the </a:t>
            </a:r>
            <a:r>
              <a:rPr lang="en-US" sz="2400" dirty="0" err="1" smtClean="0">
                <a:solidFill>
                  <a:prstClr val="black"/>
                </a:solidFill>
              </a:rPr>
              <a:t>mitochondria.Unlike</a:t>
            </a:r>
            <a:r>
              <a:rPr lang="en-US" sz="2400" dirty="0" smtClean="0">
                <a:solidFill>
                  <a:prstClr val="black"/>
                </a:solidFill>
              </a:rPr>
              <a:t> </a:t>
            </a:r>
            <a:r>
              <a:rPr lang="en-US" sz="2400" dirty="0">
                <a:solidFill>
                  <a:prstClr val="black"/>
                </a:solidFill>
              </a:rPr>
              <a:t>the outer membrane, the inner membrane is strictly permeable, it is permeable only to oxygen, ATP and it also helps in regulating transfer of metabolites across the membrane.</a:t>
            </a:r>
            <a:r>
              <a:rPr lang="en-US" sz="3100" dirty="0">
                <a:cs typeface="+mn-cs"/>
              </a:rPr>
              <a:t/>
            </a:r>
            <a:br>
              <a:rPr lang="en-US" sz="3100" dirty="0">
                <a:cs typeface="+mn-cs"/>
              </a:rPr>
            </a:br>
            <a:endParaRPr lang="ar-IQ" sz="3100" dirty="0">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011882"/>
          </a:xfrm>
        </p:spPr>
        <p:txBody>
          <a:bodyPr>
            <a:normAutofit/>
          </a:bodyPr>
          <a:lstStyle/>
          <a:p>
            <a:pPr algn="l"/>
            <a:r>
              <a:rPr lang="en-US" sz="4000" b="1" dirty="0"/>
              <a:t>3) </a:t>
            </a:r>
            <a:r>
              <a:rPr lang="en-US" sz="4000" b="1" u="sng" dirty="0" err="1"/>
              <a:t>Intermembrane</a:t>
            </a:r>
            <a:r>
              <a:rPr lang="en-US" sz="4000" b="1" u="sng" dirty="0"/>
              <a:t> space:</a:t>
            </a:r>
            <a:r>
              <a:rPr lang="en-US" sz="4000" dirty="0">
                <a:cs typeface="+mn-cs"/>
              </a:rPr>
              <a:t/>
            </a:r>
            <a:br>
              <a:rPr lang="en-US" sz="4000" dirty="0">
                <a:cs typeface="+mn-cs"/>
              </a:rPr>
            </a:br>
            <a:r>
              <a:rPr lang="en-US" sz="4000" dirty="0">
                <a:cs typeface="+mn-cs"/>
              </a:rPr>
              <a:t>It is the space between the outer and inner membrane of the mitochondria.</a:t>
            </a:r>
            <a:br>
              <a:rPr lang="en-US" sz="4000" dirty="0">
                <a:cs typeface="+mn-cs"/>
              </a:rPr>
            </a:br>
            <a:r>
              <a:rPr lang="en-US" sz="4000" dirty="0">
                <a:cs typeface="+mn-cs"/>
              </a:rPr>
              <a:t>It has the same composition as that of the cell's cytoplasm.  </a:t>
            </a:r>
            <a:br>
              <a:rPr lang="en-US" sz="4000" dirty="0">
                <a:cs typeface="+mn-cs"/>
              </a:rPr>
            </a:br>
            <a:r>
              <a:rPr lang="en-US" sz="4000" dirty="0">
                <a:cs typeface="+mn-cs"/>
              </a:rPr>
              <a:t>There is a difference in the protein content in the </a:t>
            </a:r>
            <a:r>
              <a:rPr lang="en-US" sz="4000" dirty="0" err="1">
                <a:cs typeface="+mn-cs"/>
              </a:rPr>
              <a:t>intermembrane</a:t>
            </a:r>
            <a:r>
              <a:rPr lang="en-US" sz="4000" dirty="0">
                <a:cs typeface="+mn-cs"/>
              </a:rPr>
              <a:t> space.</a:t>
            </a:r>
            <a:br>
              <a:rPr lang="en-US" sz="4000" dirty="0">
                <a:cs typeface="+mn-cs"/>
              </a:rPr>
            </a:br>
            <a:endParaRPr lang="ar-IQ" sz="4000" dirty="0">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011882"/>
          </a:xfrm>
        </p:spPr>
        <p:txBody>
          <a:bodyPr>
            <a:normAutofit fontScale="90000"/>
          </a:bodyPr>
          <a:lstStyle/>
          <a:p>
            <a:pPr algn="l"/>
            <a:r>
              <a:rPr lang="en-US" b="1" dirty="0"/>
              <a:t>4) </a:t>
            </a:r>
            <a:r>
              <a:rPr lang="en-US" b="1" u="sng" dirty="0"/>
              <a:t>Matrix:</a:t>
            </a:r>
            <a:r>
              <a:rPr lang="en-US" dirty="0">
                <a:cs typeface="+mn-cs"/>
              </a:rPr>
              <a:t/>
            </a:r>
            <a:br>
              <a:rPr lang="en-US" dirty="0">
                <a:cs typeface="+mn-cs"/>
              </a:rPr>
            </a:br>
            <a:r>
              <a:rPr lang="en-US" dirty="0">
                <a:cs typeface="+mn-cs"/>
              </a:rPr>
              <a:t>It is a complex mixture of proteins and enzymes.</a:t>
            </a:r>
            <a:br>
              <a:rPr lang="en-US" dirty="0">
                <a:cs typeface="+mn-cs"/>
              </a:rPr>
            </a:br>
            <a:r>
              <a:rPr lang="en-US" dirty="0">
                <a:cs typeface="+mn-cs"/>
              </a:rPr>
              <a:t>The enzymes of the matrix are important for the synthesis of ATP molecules, mitochondrial ribosomes, </a:t>
            </a:r>
            <a:r>
              <a:rPr lang="en-US" dirty="0" err="1" smtClean="0">
                <a:cs typeface="+mn-cs"/>
              </a:rPr>
              <a:t>tRNAs</a:t>
            </a:r>
            <a:r>
              <a:rPr lang="en-US" dirty="0" smtClean="0">
                <a:cs typeface="+mn-cs"/>
              </a:rPr>
              <a:t> </a:t>
            </a:r>
            <a:r>
              <a:rPr lang="en-US" dirty="0">
                <a:cs typeface="+mn-cs"/>
              </a:rPr>
              <a:t>and mitochondrial DNA</a:t>
            </a:r>
            <a:r>
              <a:rPr lang="en-US" dirty="0"/>
              <a:t>.</a:t>
            </a:r>
            <a:br>
              <a:rPr lang="en-US" dirty="0"/>
            </a:b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i.livescience.com/images/i/000/075/701/i02/mitochondrion-diagram.jpg?1430372329"/>
          <p:cNvPicPr>
            <a:picLocks noChangeAspect="1" noChangeArrowheads="1"/>
          </p:cNvPicPr>
          <p:nvPr/>
        </p:nvPicPr>
        <p:blipFill>
          <a:blip r:embed="rId2" cstate="print"/>
          <a:srcRect/>
          <a:stretch>
            <a:fillRect/>
          </a:stretch>
        </p:blipFill>
        <p:spPr bwMode="auto">
          <a:xfrm>
            <a:off x="755576" y="0"/>
            <a:ext cx="8280920" cy="6858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726130"/>
          </a:xfrm>
        </p:spPr>
        <p:txBody>
          <a:bodyPr>
            <a:normAutofit fontScale="90000"/>
          </a:bodyPr>
          <a:lstStyle/>
          <a:p>
            <a:pPr algn="l"/>
            <a:r>
              <a:rPr lang="en-US" b="1" u="sng" dirty="0"/>
              <a:t>Function of </a:t>
            </a:r>
            <a:r>
              <a:rPr lang="en-US" b="1" u="sng" dirty="0" smtClean="0"/>
              <a:t>Mitochondria</a:t>
            </a:r>
            <a:r>
              <a:rPr lang="en-US" sz="3600" b="1" dirty="0">
                <a:cs typeface="+mn-cs"/>
              </a:rPr>
              <a:t> </a:t>
            </a:r>
            <a:r>
              <a:rPr lang="en-US" sz="3600" dirty="0">
                <a:cs typeface="+mn-cs"/>
              </a:rPr>
              <a:t/>
            </a:r>
            <a:br>
              <a:rPr lang="en-US" sz="3600" dirty="0">
                <a:cs typeface="+mn-cs"/>
              </a:rPr>
            </a:br>
            <a:r>
              <a:rPr lang="en-US" sz="3600" dirty="0">
                <a:cs typeface="+mn-cs"/>
              </a:rPr>
              <a:t>The functions of mitochondria depends on the cell type in which they are present:</a:t>
            </a:r>
            <a:br>
              <a:rPr lang="en-US" sz="3600" dirty="0">
                <a:cs typeface="+mn-cs"/>
              </a:rPr>
            </a:br>
            <a:r>
              <a:rPr lang="en-US" sz="3600" b="1" dirty="0">
                <a:cs typeface="+mn-cs"/>
              </a:rPr>
              <a:t>1-</a:t>
            </a:r>
            <a:r>
              <a:rPr lang="en-US" sz="3600" dirty="0">
                <a:cs typeface="+mn-cs"/>
              </a:rPr>
              <a:t> The most important function is</a:t>
            </a:r>
            <a:r>
              <a:rPr lang="en-US" sz="3600" b="1" dirty="0">
                <a:cs typeface="+mn-cs"/>
              </a:rPr>
              <a:t> produce energy</a:t>
            </a:r>
            <a:r>
              <a:rPr lang="en-US" sz="3600" dirty="0">
                <a:cs typeface="+mn-cs"/>
              </a:rPr>
              <a:t>. The simpler molecules of nutrition are sent to the mitochondria to be processed and to produce charged molecules. These charged molecules combine with oxygen and produce ATP</a:t>
            </a:r>
            <a:br>
              <a:rPr lang="en-US" sz="3600" dirty="0">
                <a:cs typeface="+mn-cs"/>
              </a:rPr>
            </a:br>
            <a:r>
              <a:rPr lang="en-US" sz="3600" dirty="0">
                <a:cs typeface="+mn-cs"/>
              </a:rPr>
              <a:t>( adenosine </a:t>
            </a:r>
            <a:r>
              <a:rPr lang="en-US" sz="3600" dirty="0" err="1">
                <a:cs typeface="+mn-cs"/>
              </a:rPr>
              <a:t>triphosphate</a:t>
            </a:r>
            <a:r>
              <a:rPr lang="en-US" sz="3600" dirty="0">
                <a:cs typeface="+mn-cs"/>
              </a:rPr>
              <a:t> )molecules. </a:t>
            </a:r>
            <a:r>
              <a:rPr lang="en-US" dirty="0"/>
              <a:t>This  </a:t>
            </a:r>
            <a:r>
              <a:rPr lang="en-US" dirty="0" smtClean="0"/>
              <a:t>process </a:t>
            </a:r>
            <a:r>
              <a:rPr lang="en-US" dirty="0"/>
              <a:t>is known as </a:t>
            </a:r>
            <a:r>
              <a:rPr lang="en-US" b="1" dirty="0"/>
              <a:t>oxidative </a:t>
            </a: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154758"/>
          </a:xfrm>
        </p:spPr>
        <p:txBody>
          <a:bodyPr>
            <a:normAutofit/>
          </a:bodyPr>
          <a:lstStyle/>
          <a:p>
            <a:pPr algn="l"/>
            <a:r>
              <a:rPr lang="en-US" sz="4000" b="1" dirty="0"/>
              <a:t>2-</a:t>
            </a:r>
            <a:r>
              <a:rPr lang="en-US" sz="4000" dirty="0"/>
              <a:t> Help the cells to </a:t>
            </a:r>
            <a:r>
              <a:rPr lang="en-US" sz="4000" b="1" dirty="0"/>
              <a:t>maintain proper concentration of calcium ions</a:t>
            </a:r>
            <a:r>
              <a:rPr lang="en-US" sz="4000" dirty="0"/>
              <a:t> within the compartments of the cell. </a:t>
            </a:r>
            <a:br>
              <a:rPr lang="en-US" sz="4000" dirty="0"/>
            </a:br>
            <a:r>
              <a:rPr lang="en-US" sz="4000" b="1" dirty="0"/>
              <a:t>3-</a:t>
            </a:r>
            <a:r>
              <a:rPr lang="en-US" sz="4000" dirty="0"/>
              <a:t> It also help in </a:t>
            </a:r>
            <a:r>
              <a:rPr lang="en-US" sz="4000" b="1" dirty="0"/>
              <a:t>building certain parts of blood and hormones</a:t>
            </a:r>
            <a:r>
              <a:rPr lang="en-US" sz="4000" dirty="0"/>
              <a:t> like testosterone and estrogen. </a:t>
            </a:r>
            <a:br>
              <a:rPr lang="en-US" sz="4000" dirty="0"/>
            </a:br>
            <a:r>
              <a:rPr lang="en-US" sz="4000" b="1" dirty="0"/>
              <a:t>4-</a:t>
            </a:r>
            <a:r>
              <a:rPr lang="en-US" sz="4000" dirty="0"/>
              <a:t> The liver cells mitochondria have enzymes that </a:t>
            </a:r>
            <a:r>
              <a:rPr lang="en-US" sz="4000" b="1" dirty="0"/>
              <a:t>detoxify ammonia</a:t>
            </a:r>
            <a:endParaRPr lang="ar-IQ" sz="4000"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53</Words>
  <Application>Microsoft Office PowerPoint</Application>
  <PresentationFormat>On-screen Show (4:3)</PresentationFormat>
  <Paragraphs>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سمة Office</vt:lpstr>
      <vt:lpstr> The cell biology lab 12 Mitochondria</vt:lpstr>
      <vt:lpstr>    Mitochondria (Powerhouse): are organelles present in the cytoplasm of all eukaryotic cells (including plants, animals, fungi, and protists). They can change their volume and shape (e.g., by elongation, shortening, branching, buckling, swelling) and their location inside a  living cell according to their function. In general, they are rod shaped with a diameter of about 0.5 µm and a variable length that may range up to 7 µm structure. It is a double membrane bound organelle. It has the outer membrane and the inner membrane. The membranes are made up of phospholipids and proteins. They are independent organelles; they have their own DNA and ribosomes. They can replicate and multiply on their own and make their own  proteins. They have circular DNA similar to bacteria and replicate by fission. In some cells the mitochondria can move freely, carrying ATP where needed, but in others they are located permanently near the region of the cell where presumably more energy is needed. </vt:lpstr>
      <vt:lpstr>Structure of Mitochondria Outer membrane: It is smooth and is composed of equal amounts of phospholipids and proteins.  It has a large number of special proteins known as the porins. The porins are integral membrane proteins and they allow the movement of molecules that are of 5000 daltons or less in weight to pass through it.  The outer membrane is freely permeable to nutrient molecules, ions, energy molecules like the ATP and ADP molecules.   </vt:lpstr>
      <vt:lpstr>2) Inner membrane: It is more complex in structure.It is folded into a number of folds many times and is known as the cristae.This folding help to increase the surface areas inside the organelle. The cristae and the proteins of the inner membrane aids in the production of ATP molecules. Various chemical reactions takes place in the inner membrane of the mitochondria.Unlike the outer membrane, the inner membrane is strictly permeable, it is permeable only to oxygen, ATP and it also helps in regulating transfer of metabolites across the membrane. </vt:lpstr>
      <vt:lpstr>3) Intermembrane space: It is the space between the outer and inner membrane of the mitochondria. It has the same composition as that of the cell's cytoplasm.   There is a difference in the protein content in the intermembrane space. </vt:lpstr>
      <vt:lpstr>4) Matrix: It is a complex mixture of proteins and enzymes. The enzymes of the matrix are important for the synthesis of ATP molecules, mitochondrial ribosomes, tRNAs and mitochondrial DNA. </vt:lpstr>
      <vt:lpstr>PowerPoint Presentation</vt:lpstr>
      <vt:lpstr>Function of Mitochondria  The functions of mitochondria depends on the cell type in which they are present: 1- The most important function is produce energy. The simpler molecules of nutrition are sent to the mitochondria to be processed and to produce charged molecules. These charged molecules combine with oxygen and produce ATP ( adenosine triphosphate )molecules. This  process is known as oxidative </vt:lpstr>
      <vt:lpstr>2- Help the cells to maintain proper concentration of calcium ions within the compartments of the cell.  3- It also help in building certain parts of blood and hormones like testosterone and estrogen.  4- The liver cells mitochondria have enzymes that detoxify ammonia</vt:lpstr>
      <vt:lpstr>5- Play important role in the process of apoptosis or programmed cell death, abnormal death of cells due to the dysfunction of mitochondria can affect the function of organ.    </vt:lpstr>
    </vt:vector>
  </TitlesOfParts>
  <Company>By DR.Ahmed Saker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Mitochondria  Shape, size, structure and functions Mitochondria (Powerhouse): are organelles present in the cytoplasm of all eukaryotic cells (including plants, animals, fungi, and protists). They can change their volume and shape (e.g., by elongation, shortening, branching, buckling, swelling) and their location inside a living cell according to their function.</dc:title>
  <dc:creator>ZANIB</dc:creator>
  <cp:lastModifiedBy>Nice</cp:lastModifiedBy>
  <cp:revision>12</cp:revision>
  <dcterms:created xsi:type="dcterms:W3CDTF">2018-09-08T13:36:17Z</dcterms:created>
  <dcterms:modified xsi:type="dcterms:W3CDTF">2018-12-29T11:15:23Z</dcterms:modified>
</cp:coreProperties>
</file>